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7" r:id="rId3"/>
    <p:sldId id="288" r:id="rId4"/>
    <p:sldId id="260" r:id="rId5"/>
    <p:sldId id="286" r:id="rId6"/>
    <p:sldId id="258" r:id="rId7"/>
    <p:sldId id="272" r:id="rId8"/>
    <p:sldId id="270" r:id="rId9"/>
    <p:sldId id="271" r:id="rId10"/>
    <p:sldId id="277" r:id="rId11"/>
    <p:sldId id="278" r:id="rId12"/>
    <p:sldId id="273" r:id="rId13"/>
    <p:sldId id="274" r:id="rId14"/>
    <p:sldId id="275" r:id="rId15"/>
    <p:sldId id="276" r:id="rId16"/>
    <p:sldId id="279" r:id="rId17"/>
    <p:sldId id="269" r:id="rId18"/>
    <p:sldId id="281" r:id="rId19"/>
    <p:sldId id="282" r:id="rId20"/>
    <p:sldId id="284" r:id="rId2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06jo" initials="d" lastIdx="4" clrIdx="0"/>
  <p:cmAuthor id="1" name="Gregory Erhardt" initials="GE" lastIdx="2" clrIdx="1">
    <p:extLst>
      <p:ext uri="{19B8F6BF-5375-455C-9EA6-DF929625EA0E}">
        <p15:presenceInfo xmlns:p15="http://schemas.microsoft.com/office/powerpoint/2012/main" userId="37d1e3cd14f6f2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AB7"/>
    <a:srgbClr val="02339E"/>
    <a:srgbClr val="0033A1"/>
    <a:srgbClr val="0032A1"/>
    <a:srgbClr val="002E9C"/>
    <a:srgbClr val="4682B4"/>
    <a:srgbClr val="605270"/>
    <a:srgbClr val="669900"/>
    <a:srgbClr val="7267B5"/>
    <a:srgbClr val="564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6" autoAdjust="0"/>
    <p:restoredTop sz="91759" autoAdjust="0"/>
  </p:normalViewPr>
  <p:slideViewPr>
    <p:cSldViewPr>
      <p:cViewPr varScale="1">
        <p:scale>
          <a:sx n="91" d="100"/>
          <a:sy n="91" d="100"/>
        </p:scale>
        <p:origin x="84" y="294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2740" y="40"/>
      </p:cViewPr>
      <p:guideLst>
        <p:guide orient="horz" pos="3224"/>
        <p:guide pos="223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Erhardt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106D-EF57-4844-84DC-8E2ED954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56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/>
            </a:lvl1pPr>
          </a:lstStyle>
          <a:p>
            <a:fld id="{B1986778-4955-48BF-B9A5-723767A6F1B2}" type="datetimeFigureOut">
              <a:rPr lang="en-US" smtClean="0"/>
              <a:pPr/>
              <a:t>1/11/2018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2"/>
            <a:ext cx="5679440" cy="4605576"/>
          </a:xfrm>
          <a:prstGeom prst="rect">
            <a:avLst/>
          </a:prstGeom>
        </p:spPr>
        <p:txBody>
          <a:bodyPr vert="horz" lIns="95491" tIns="47745" rIns="95491" bIns="477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/>
            </a:lvl1pPr>
          </a:lstStyle>
          <a:p>
            <a:fld id="{5A667B8F-CD95-4BB3-B09F-6C28F666D6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8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67B8F-CD95-4BB3-B09F-6C28F666D66D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7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Standard-Slide-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t="93599" r="41942"/>
          <a:stretch/>
        </p:blipFill>
        <p:spPr>
          <a:xfrm>
            <a:off x="1" y="-19077"/>
            <a:ext cx="9143999" cy="11348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15" y="-110656"/>
            <a:ext cx="3543106" cy="1242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5139190"/>
            <a:ext cx="6480448" cy="566738"/>
          </a:xfr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1640" y="728699"/>
            <a:ext cx="6480448" cy="4269836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1640" y="5846583"/>
            <a:ext cx="6480448" cy="8048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5875" y="0"/>
            <a:ext cx="9169876" cy="58142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-16552" y="5679250"/>
            <a:ext cx="9186429" cy="1178750"/>
          </a:xfrm>
          <a:prstGeom prst="rect">
            <a:avLst/>
          </a:prstGeom>
          <a:solidFill>
            <a:srgbClr val="002E9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331" y="5814265"/>
            <a:ext cx="7403069" cy="104373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Title 1"/>
          <p:cNvSpPr txBox="1">
            <a:spLocks/>
          </p:cNvSpPr>
          <p:nvPr userDrawn="1"/>
        </p:nvSpPr>
        <p:spPr bwMode="auto">
          <a:xfrm>
            <a:off x="-25875" y="0"/>
            <a:ext cx="9186429" cy="1043735"/>
          </a:xfrm>
          <a:prstGeom prst="rect">
            <a:avLst/>
          </a:prstGeom>
          <a:solidFill>
            <a:srgbClr val="02339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66738" y="0"/>
            <a:ext cx="7875587" cy="1042988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accent3"/>
                </a:solidFill>
                <a:latin typeface="+mj-lt"/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7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4878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839268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72870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33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782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448780"/>
            <a:ext cx="4168775" cy="48605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448781"/>
            <a:ext cx="4168775" cy="486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822960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0001"/>
            <a:ext cx="4040188" cy="5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344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4" y="1441890"/>
            <a:ext cx="4041775" cy="546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1344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3008313" cy="5400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28700"/>
            <a:ext cx="5111750" cy="55806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48780"/>
            <a:ext cx="3008313" cy="4860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125" y="729431"/>
            <a:ext cx="3008313" cy="54006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5" y="729431"/>
            <a:ext cx="4995555" cy="558062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97125" y="1449511"/>
            <a:ext cx="3008313" cy="4860539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61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80000" y="6578492"/>
            <a:ext cx="2880000" cy="288147"/>
          </a:xfrm>
          <a:prstGeom prst="rect">
            <a:avLst/>
          </a:prstGeom>
          <a:solidFill>
            <a:srgbClr val="002E9C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000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0000" y="6579350"/>
            <a:ext cx="523610" cy="288149"/>
          </a:xfrm>
          <a:prstGeom prst="rect">
            <a:avLst/>
          </a:prstGeom>
          <a:solidFill>
            <a:srgbClr val="605270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40000" y="6578492"/>
            <a:ext cx="502224" cy="279508"/>
          </a:xfrm>
          <a:prstGeom prst="rect">
            <a:avLst/>
          </a:prstGeom>
          <a:solidFill>
            <a:srgbClr val="002E9C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tandard-Slide-9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t="93599" r="11298"/>
          <a:stretch/>
        </p:blipFill>
        <p:spPr>
          <a:xfrm>
            <a:off x="-18509" y="0"/>
            <a:ext cx="9182120" cy="5941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9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58" r:id="rId10"/>
    <p:sldLayoutId id="214748366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ky-transport-data-science/ce59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protocols.netlab.uky.edu/~pike/vmPrimerWin10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qgis.org/en/site/" TargetMode="External"/><Relationship Id="rId5" Type="http://schemas.openxmlformats.org/officeDocument/2006/relationships/hyperlink" Target="https://www.nomachine.com/" TargetMode="External"/><Relationship Id="rId4" Type="http://schemas.openxmlformats.org/officeDocument/2006/relationships/hyperlink" Target="https://www.continuum.i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r="3905"/>
          <a:stretch/>
        </p:blipFill>
        <p:spPr>
          <a:xfrm>
            <a:off x="-18509" y="1088740"/>
            <a:ext cx="9181020" cy="4995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625" y="1178749"/>
            <a:ext cx="8545830" cy="7650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36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Science for Transportation</a:t>
            </a:r>
            <a:endParaRPr lang="en-US" sz="36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510" y="6084295"/>
            <a:ext cx="9154510" cy="79547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Dr.</a:t>
            </a:r>
            <a:r>
              <a:rPr lang="en-GB" dirty="0"/>
              <a:t> Greg Erhardt</a:t>
            </a:r>
          </a:p>
          <a:p>
            <a:r>
              <a:rPr lang="en-GB" dirty="0"/>
              <a:t>261 OHR    859-699-1761  greg.erhardt@uky.edu </a:t>
            </a:r>
          </a:p>
        </p:txBody>
      </p:sp>
    </p:spTree>
    <p:extLst>
      <p:ext uri="{BB962C8B-B14F-4D97-AF65-F5344CB8AC3E}">
        <p14:creationId xmlns:p14="http://schemas.microsoft.com/office/powerpoint/2010/main" val="340166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1313765"/>
            <a:ext cx="5085565" cy="48745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10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421650" y="5589240"/>
            <a:ext cx="7137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http://drewconway.com/zia/2013/3/26/the-data-science-venn-diagram.</a:t>
            </a: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11</a:t>
            </a:fld>
            <a:endParaRPr lang="en-GB" dirty="0"/>
          </a:p>
        </p:txBody>
      </p:sp>
      <p:pic>
        <p:nvPicPr>
          <p:cNvPr id="1026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6" b="44906"/>
          <a:stretch/>
        </p:blipFill>
        <p:spPr bwMode="auto">
          <a:xfrm>
            <a:off x="1106615" y="143635"/>
            <a:ext cx="7093279" cy="39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9" b="19952"/>
          <a:stretch/>
        </p:blipFill>
        <p:spPr bwMode="auto">
          <a:xfrm>
            <a:off x="881590" y="4073073"/>
            <a:ext cx="7585230" cy="278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1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93685"/>
            <a:ext cx="8489950" cy="540730"/>
          </a:xfrm>
        </p:spPr>
        <p:txBody>
          <a:bodyPr/>
          <a:lstStyle/>
          <a:p>
            <a:r>
              <a:rPr lang="en-US" dirty="0"/>
              <a:t>Why Transportation?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746" b="12090"/>
          <a:stretch/>
        </p:blipFill>
        <p:spPr>
          <a:xfrm>
            <a:off x="251520" y="3882946"/>
            <a:ext cx="8620125" cy="298268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8" b="40336"/>
          <a:stretch/>
        </p:blipFill>
        <p:spPr bwMode="auto">
          <a:xfrm>
            <a:off x="476545" y="1223755"/>
            <a:ext cx="8534400" cy="257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0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13</a:t>
            </a:fld>
            <a:endParaRPr lang="en-GB" dirty="0"/>
          </a:p>
        </p:txBody>
      </p:sp>
      <p:pic>
        <p:nvPicPr>
          <p:cNvPr id="5" name="Picture 2" descr="Image result for information and communication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014066"/>
            <a:ext cx="4786619" cy="233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shared mo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85" y="3244875"/>
            <a:ext cx="2115235" cy="352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lf driving c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035" y="1403775"/>
            <a:ext cx="2830961" cy="187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6" y="1421364"/>
            <a:ext cx="3240360" cy="21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66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224488" y="638690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wikipedia.com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9757" y="2654384"/>
            <a:ext cx="8489950" cy="2115235"/>
          </a:xfrm>
        </p:spPr>
        <p:txBody>
          <a:bodyPr/>
          <a:lstStyle/>
          <a:p>
            <a:pPr algn="l"/>
            <a:r>
              <a:rPr lang="en-GB" b="0" dirty="0">
                <a:solidFill>
                  <a:schemeClr val="tx1"/>
                </a:solidFill>
              </a:rPr>
              <a:t>Increasingly, relevant and detailed data are being </a:t>
            </a:r>
            <a:r>
              <a:rPr lang="en-GB" dirty="0">
                <a:solidFill>
                  <a:schemeClr val="accent2"/>
                </a:solidFill>
              </a:rPr>
              <a:t>continuously collected</a:t>
            </a:r>
            <a:r>
              <a:rPr lang="en-GB" b="0" dirty="0">
                <a:solidFill>
                  <a:schemeClr val="tx1"/>
                </a:solidFill>
              </a:rPr>
              <a:t>, providing an </a:t>
            </a:r>
            <a:r>
              <a:rPr lang="en-GB" dirty="0">
                <a:solidFill>
                  <a:schemeClr val="accent2"/>
                </a:solidFill>
              </a:rPr>
              <a:t>opportunity</a:t>
            </a:r>
            <a:r>
              <a:rPr lang="en-GB" b="0" dirty="0">
                <a:solidFill>
                  <a:schemeClr val="tx1"/>
                </a:solidFill>
              </a:rPr>
              <a:t> to measure the changes that occur in the transport system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14</a:t>
            </a:fld>
            <a:endParaRPr lang="en-GB" dirty="0"/>
          </a:p>
        </p:txBody>
      </p:sp>
      <p:pic>
        <p:nvPicPr>
          <p:cNvPr id="1028" name="Picture 4" descr="File:Clipper card tagging us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97"/>
          <a:stretch/>
        </p:blipFill>
        <p:spPr bwMode="auto">
          <a:xfrm>
            <a:off x="6462210" y="953725"/>
            <a:ext cx="1755195" cy="172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ubtitle 2"/>
          <p:cNvSpPr txBox="1">
            <a:spLocks/>
          </p:cNvSpPr>
          <p:nvPr/>
        </p:nvSpPr>
        <p:spPr>
          <a:xfrm>
            <a:off x="5978459" y="673416"/>
            <a:ext cx="2913677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commons.wikimedia.org</a:t>
            </a:r>
          </a:p>
        </p:txBody>
      </p:sp>
      <p:pic>
        <p:nvPicPr>
          <p:cNvPr id="1030" name="Picture 6" descr="http://www.appliedcomm.com/Images/avlgraph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67" y="1043735"/>
            <a:ext cx="3080603" cy="15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ubtitle 2"/>
          <p:cNvSpPr txBox="1">
            <a:spLocks/>
          </p:cNvSpPr>
          <p:nvPr/>
        </p:nvSpPr>
        <p:spPr>
          <a:xfrm>
            <a:off x="3156261" y="673416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appliedcomm.com</a:t>
            </a:r>
          </a:p>
        </p:txBody>
      </p:sp>
      <p:pic>
        <p:nvPicPr>
          <p:cNvPr id="1032" name="Picture 8" descr="http://upload.wikimedia.org/wikipedia/commons/f/f9/Cycle_coun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59" y="998730"/>
            <a:ext cx="2081511" cy="15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fpark.org/wp-content/uploads/2010/03/SFP_video_3-620x34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875543"/>
            <a:ext cx="2569195" cy="143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itle 2"/>
          <p:cNvSpPr txBox="1">
            <a:spLocks/>
          </p:cNvSpPr>
          <p:nvPr/>
        </p:nvSpPr>
        <p:spPr>
          <a:xfrm>
            <a:off x="4945717" y="6297006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sfpark.org</a:t>
            </a:r>
          </a:p>
        </p:txBody>
      </p:sp>
      <p:pic>
        <p:nvPicPr>
          <p:cNvPr id="1036" name="Picture 12" descr="http://upload.wikimedia.org/wikipedia/commons/0/07/Traffic_Monitor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822086"/>
            <a:ext cx="1982979" cy="14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itle 2"/>
          <p:cNvSpPr txBox="1">
            <a:spLocks/>
          </p:cNvSpPr>
          <p:nvPr/>
        </p:nvSpPr>
        <p:spPr>
          <a:xfrm>
            <a:off x="866290" y="6272539"/>
            <a:ext cx="2913677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commons.wikimedia.org</a:t>
            </a:r>
          </a:p>
        </p:txBody>
      </p:sp>
    </p:spTree>
    <p:extLst>
      <p:ext uri="{BB962C8B-B14F-4D97-AF65-F5344CB8AC3E}">
        <p14:creationId xmlns:p14="http://schemas.microsoft.com/office/powerpoint/2010/main" val="237348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0434"/>
            <a:ext cx="9144000" cy="2082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6" y="1178750"/>
            <a:ext cx="9144000" cy="343632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593685"/>
            <a:ext cx="9144000" cy="585065"/>
          </a:xfrm>
          <a:solidFill>
            <a:srgbClr val="337AB7"/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What I do…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0" y="3402595"/>
            <a:ext cx="9118360" cy="1157839"/>
          </a:xfrm>
          <a:prstGeom prst="rect">
            <a:avLst/>
          </a:prstGeom>
          <a:solidFill>
            <a:srgbClr val="337AB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</a:rPr>
              <a:t>What about you? </a:t>
            </a:r>
            <a:endParaRPr lang="en-U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699"/>
            <a:ext cx="3386705" cy="1395155"/>
          </a:xfrm>
        </p:spPr>
        <p:txBody>
          <a:bodyPr/>
          <a:lstStyle/>
          <a:p>
            <a:r>
              <a:rPr lang="en-US" dirty="0" smtClean="0"/>
              <a:t>A note…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16</a:t>
            </a:fld>
            <a:endParaRPr lang="en-GB" dirty="0"/>
          </a:p>
        </p:txBody>
      </p:sp>
      <p:pic>
        <p:nvPicPr>
          <p:cNvPr id="1028" name="Picture 4" descr="https://images-na.ssl-images-amazon.com/images/I/51Ui-zv3m7L._SX32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10017"/>
            <a:ext cx="3870430" cy="59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00" y="1583795"/>
            <a:ext cx="433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I’ve just given you a bunch of hype…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30200" y="2854389"/>
            <a:ext cx="433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…can you separate the hype from the reality?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3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3386705" cy="540730"/>
          </a:xfrm>
        </p:spPr>
        <p:txBody>
          <a:bodyPr/>
          <a:lstStyle/>
          <a:p>
            <a:r>
              <a:rPr lang="en-US" dirty="0" smtClean="0"/>
              <a:t>Syllabus &amp; 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755" y="588946"/>
            <a:ext cx="4620714" cy="59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7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“figure it out” class, not a “sit and listen” class!</a:t>
            </a:r>
          </a:p>
          <a:p>
            <a:r>
              <a:rPr lang="en-US" dirty="0" smtClean="0"/>
              <a:t>Use these resources: </a:t>
            </a:r>
          </a:p>
          <a:p>
            <a:pPr lvl="1"/>
            <a:r>
              <a:rPr lang="en-US" dirty="0" smtClean="0"/>
              <a:t>Class time</a:t>
            </a:r>
          </a:p>
          <a:p>
            <a:pPr lvl="1"/>
            <a:r>
              <a:rPr lang="en-US" dirty="0" smtClean="0"/>
              <a:t>Text books, Libraries, Librarians</a:t>
            </a:r>
          </a:p>
          <a:p>
            <a:pPr lvl="1"/>
            <a:r>
              <a:rPr lang="en-US" dirty="0" smtClean="0"/>
              <a:t>Dr. Google</a:t>
            </a:r>
          </a:p>
          <a:p>
            <a:pPr lvl="1"/>
            <a:r>
              <a:rPr lang="en-US" dirty="0" smtClean="0"/>
              <a:t>Peers</a:t>
            </a:r>
          </a:p>
          <a:p>
            <a:pPr lvl="1"/>
            <a:r>
              <a:rPr lang="en-US" dirty="0" smtClean="0"/>
              <a:t>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18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0200" y="5454225"/>
            <a:ext cx="8489950" cy="100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We won’t cover everything, but I hope you will start to learn how to “figure it out”</a:t>
            </a:r>
            <a:endParaRPr lang="en-GB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</a:t>
            </a:r>
            <a:r>
              <a:rPr lang="en-US" dirty="0" smtClean="0"/>
              <a:t>to: </a:t>
            </a:r>
          </a:p>
          <a:p>
            <a:pPr marL="400050" lvl="1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github.com/uky-transport-data-science/ce599</a:t>
            </a:r>
            <a:endParaRPr lang="en-US" dirty="0" smtClean="0"/>
          </a:p>
          <a:p>
            <a:pPr marL="400050" lvl="1" indent="0">
              <a:buNone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 smtClean="0"/>
              <a:t>Download a zip file, and unzip it on your computer. </a:t>
            </a:r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 smtClean="0"/>
              <a:t>Poke around and see what’s in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3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1. Connect to your virtual machine (VM)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u="sng" dirty="0">
                <a:hlinkClick r:id="rId2"/>
              </a:rPr>
              <a:t>http://protocols.netlab.uky.edu/~</a:t>
            </a:r>
            <a:r>
              <a:rPr lang="en-US" sz="2400" u="sng" dirty="0" smtClean="0">
                <a:hlinkClick r:id="rId2"/>
              </a:rPr>
              <a:t>pike/vmPrimerWin10.html</a:t>
            </a:r>
            <a:endParaRPr lang="en-US" sz="2400" u="sng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2. Do some basic clean up: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	- Create a C:\CE599 folder at the root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 Unpin the windows store and Edge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 Make chrome your default browser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27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4"/>
            </a:pPr>
            <a:r>
              <a:rPr lang="en-US" dirty="0" smtClean="0"/>
              <a:t>Open a command prompt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Shift + Right Click, or </a:t>
            </a:r>
            <a:r>
              <a:rPr lang="en-US" dirty="0" err="1" smtClean="0"/>
              <a:t>cmd</a:t>
            </a:r>
            <a:r>
              <a:rPr lang="en-US" dirty="0" smtClean="0"/>
              <a:t> from windows</a:t>
            </a:r>
          </a:p>
          <a:p>
            <a:pPr marL="514350" indent="-514350">
              <a:buAutoNum type="arabicPeriod" startAt="4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5.  From the class directory, type: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 startAt="6"/>
            </a:pPr>
            <a:r>
              <a:rPr lang="en-US" dirty="0" smtClean="0"/>
              <a:t>Open: 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Introduction-to-</a:t>
            </a:r>
            <a:r>
              <a:rPr lang="en-US" dirty="0" err="1"/>
              <a:t>jupyter</a:t>
            </a:r>
            <a:r>
              <a:rPr lang="en-US" dirty="0"/>
              <a:t>-notebooks-and-</a:t>
            </a:r>
            <a:r>
              <a:rPr lang="en-US" dirty="0" err="1"/>
              <a:t>python.ipynb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48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Installs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Notepad++ </a:t>
            </a:r>
          </a:p>
          <a:p>
            <a:pPr marL="457200" lvl="1" indent="0">
              <a:buNone/>
            </a:pPr>
            <a:r>
              <a:rPr lang="en-US" sz="2000" u="sng" dirty="0">
                <a:hlinkClick r:id="rId2"/>
              </a:rPr>
              <a:t>https://notepad-plus-plus.org/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Github</a:t>
            </a:r>
            <a:r>
              <a:rPr lang="en-US" sz="2000" dirty="0"/>
              <a:t> Desktop</a:t>
            </a:r>
          </a:p>
          <a:p>
            <a:pPr marL="457200" lvl="1" indent="0">
              <a:buNone/>
            </a:pPr>
            <a:r>
              <a:rPr lang="en-US" sz="2000" u="sng" dirty="0">
                <a:hlinkClick r:id="rId3"/>
              </a:rPr>
              <a:t>https://desktop.github.com/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Anaconda </a:t>
            </a:r>
            <a:r>
              <a:rPr lang="en-US" sz="2000" dirty="0"/>
              <a:t>python distribution for python </a:t>
            </a:r>
            <a:r>
              <a:rPr lang="en-US" sz="2000" dirty="0" smtClean="0"/>
              <a:t>3.5</a:t>
            </a:r>
          </a:p>
          <a:p>
            <a:pPr marL="457200" lvl="1" indent="0">
              <a:buNone/>
            </a:pPr>
            <a:r>
              <a:rPr lang="en-US" sz="2000" u="sng" dirty="0" smtClean="0">
                <a:hlinkClick r:id="rId4"/>
              </a:rPr>
              <a:t>https</a:t>
            </a:r>
            <a:r>
              <a:rPr lang="en-US" sz="2000" u="sng" dirty="0">
                <a:hlinkClick r:id="rId4"/>
              </a:rPr>
              <a:t>://www.continuum.io</a:t>
            </a:r>
            <a:r>
              <a:rPr lang="en-US" sz="2000" u="sng" dirty="0" smtClean="0">
                <a:hlinkClick r:id="rId4"/>
              </a:rPr>
              <a:t>/</a:t>
            </a:r>
            <a:r>
              <a:rPr lang="en-US" sz="2000" dirty="0"/>
              <a:t> </a:t>
            </a:r>
          </a:p>
          <a:p>
            <a:pPr marL="0" indent="0">
              <a:buNone/>
            </a:pPr>
            <a:r>
              <a:rPr lang="en-US" sz="2000" strike="sngStrike" dirty="0" err="1" smtClean="0"/>
              <a:t>MarkdownPad</a:t>
            </a:r>
            <a:r>
              <a:rPr lang="en-US" sz="2000" strike="sngStrike" dirty="0" smtClean="0"/>
              <a:t> </a:t>
            </a:r>
            <a:r>
              <a:rPr lang="en-US" sz="2000" strike="sngStrike" dirty="0" smtClean="0"/>
              <a:t>2</a:t>
            </a:r>
            <a:endParaRPr lang="en-US" sz="2000" strike="sngStrike" dirty="0"/>
          </a:p>
          <a:p>
            <a:pPr marL="457200" lvl="1" indent="0">
              <a:buNone/>
            </a:pPr>
            <a:r>
              <a:rPr lang="en-US" sz="2000" u="sng" strike="sngStrike" dirty="0">
                <a:hlinkClick r:id="rId5"/>
              </a:rPr>
              <a:t>https://</a:t>
            </a:r>
            <a:r>
              <a:rPr lang="en-US" sz="2000" u="sng" strike="sngStrike" dirty="0" smtClean="0">
                <a:hlinkClick r:id="rId5"/>
              </a:rPr>
              <a:t>www.markdownpad.com</a:t>
            </a:r>
            <a:r>
              <a:rPr lang="en-US" sz="2000" u="sng" strike="sngStrike" dirty="0">
                <a:hlinkClick r:id="rId5"/>
              </a:rPr>
              <a:t>/</a:t>
            </a:r>
            <a:endParaRPr lang="en-US" sz="2000" strike="sngStrike" dirty="0"/>
          </a:p>
          <a:p>
            <a:pPr marL="0" indent="0">
              <a:buNone/>
            </a:pPr>
            <a:r>
              <a:rPr lang="en-US" sz="2000" strike="sngStrike" dirty="0" smtClean="0"/>
              <a:t>QGIS (worry about this later)</a:t>
            </a:r>
          </a:p>
          <a:p>
            <a:pPr marL="457200" lvl="1" indent="0">
              <a:buNone/>
            </a:pPr>
            <a:r>
              <a:rPr lang="en-US" sz="2000" u="sng" strike="sngStrike" dirty="0" smtClean="0">
                <a:hlinkClick r:id="rId6"/>
              </a:rPr>
              <a:t>http</a:t>
            </a:r>
            <a:r>
              <a:rPr lang="en-US" sz="2000" u="sng" strike="sngStrike" dirty="0">
                <a:hlinkClick r:id="rId6"/>
              </a:rPr>
              <a:t>://www.qgis.org/en/site/</a:t>
            </a:r>
            <a:endParaRPr lang="en-US" sz="2000" strike="sngStrike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4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755" y="1493785"/>
            <a:ext cx="4190512" cy="48879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53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74" y="1449388"/>
            <a:ext cx="6784601" cy="48879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5</a:t>
            </a:fld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112060" y="6129755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http://escience.washington.edu/dssg/</a:t>
            </a:r>
          </a:p>
        </p:txBody>
      </p:sp>
    </p:spTree>
    <p:extLst>
      <p:ext uri="{BB962C8B-B14F-4D97-AF65-F5344CB8AC3E}">
        <p14:creationId xmlns:p14="http://schemas.microsoft.com/office/powerpoint/2010/main" val="129308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6</a:t>
            </a:fld>
            <a:endParaRPr lang="en-GB" dirty="0"/>
          </a:p>
        </p:txBody>
      </p:sp>
      <p:pic>
        <p:nvPicPr>
          <p:cNvPr id="1026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57023"/>
          <a:stretch/>
        </p:blipFill>
        <p:spPr bwMode="auto">
          <a:xfrm>
            <a:off x="206515" y="728700"/>
            <a:ext cx="5141216" cy="580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47"/>
          <a:stretch/>
        </p:blipFill>
        <p:spPr bwMode="auto">
          <a:xfrm>
            <a:off x="5071741" y="5634245"/>
            <a:ext cx="4072259" cy="9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27095" y="4914165"/>
            <a:ext cx="3510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http://venturebeat.com/2013/11/11/data-scientists-needed/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92080" y="728700"/>
            <a:ext cx="3528070" cy="1080120"/>
          </a:xfrm>
        </p:spPr>
        <p:txBody>
          <a:bodyPr/>
          <a:lstStyle/>
          <a:p>
            <a:r>
              <a:rPr lang="en-US" dirty="0"/>
              <a:t>Why Data Science? </a:t>
            </a:r>
          </a:p>
        </p:txBody>
      </p:sp>
    </p:spTree>
    <p:extLst>
      <p:ext uri="{BB962C8B-B14F-4D97-AF65-F5344CB8AC3E}">
        <p14:creationId xmlns:p14="http://schemas.microsoft.com/office/powerpoint/2010/main" val="14171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7</a:t>
            </a:fld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35" y="1718810"/>
            <a:ext cx="6569287" cy="42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5" y="2465623"/>
            <a:ext cx="6172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7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25" y="1628800"/>
            <a:ext cx="4500500" cy="418667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30200" y="5910612"/>
            <a:ext cx="8489950" cy="528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Anything that doesn’t fit in an Excel spreadsheet</a:t>
            </a:r>
            <a:endParaRPr lang="en-GB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8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15847</TotalTime>
  <Words>311</Words>
  <Application>Microsoft Office PowerPoint</Application>
  <PresentationFormat>On-screen Show (4:3)</PresentationFormat>
  <Paragraphs>95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Wingdings 2</vt:lpstr>
      <vt:lpstr>Custom Design</vt:lpstr>
      <vt:lpstr>Data Science for Transportation</vt:lpstr>
      <vt:lpstr>Setup</vt:lpstr>
      <vt:lpstr>Software Installs</vt:lpstr>
      <vt:lpstr>Why Data Science? </vt:lpstr>
      <vt:lpstr>Why Data Science? </vt:lpstr>
      <vt:lpstr>Why Data Science? </vt:lpstr>
      <vt:lpstr>What is Big Data?</vt:lpstr>
      <vt:lpstr>What is Big Data?</vt:lpstr>
      <vt:lpstr>What is Big Data?</vt:lpstr>
      <vt:lpstr>What is Data Science?</vt:lpstr>
      <vt:lpstr>PowerPoint Presentation</vt:lpstr>
      <vt:lpstr>Why Transportation?</vt:lpstr>
      <vt:lpstr>Why now? </vt:lpstr>
      <vt:lpstr>Increasingly, relevant and detailed data are being continuously collected, providing an opportunity to measure the changes that occur in the transport system.</vt:lpstr>
      <vt:lpstr>What I do…</vt:lpstr>
      <vt:lpstr>A note…</vt:lpstr>
      <vt:lpstr>Syllabus &amp; Expectations</vt:lpstr>
      <vt:lpstr>Sources of Help</vt:lpstr>
      <vt:lpstr>Let’s get started</vt:lpstr>
      <vt:lpstr>Let’s get started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greg.erhardt.13@ucl.ac.uk</dc:creator>
  <cp:lastModifiedBy>Erhardt, Gregory</cp:lastModifiedBy>
  <cp:revision>2899</cp:revision>
  <cp:lastPrinted>2017-01-08T15:57:22Z</cp:lastPrinted>
  <dcterms:created xsi:type="dcterms:W3CDTF">2005-07-13T12:26:50Z</dcterms:created>
  <dcterms:modified xsi:type="dcterms:W3CDTF">2018-01-11T17:27:56Z</dcterms:modified>
</cp:coreProperties>
</file>